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2"/>
  </p:notesMasterIdLst>
  <p:handoutMasterIdLst>
    <p:handoutMasterId r:id="rId23"/>
  </p:handoutMasterIdLst>
  <p:sldIdLst>
    <p:sldId id="299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dirty="0"/>
              <a:t>RTX primary palette</a:t>
            </a:r>
          </a:p>
          <a:p>
            <a:pPr marL="0" lvl="1"/>
            <a:r>
              <a:rPr lang="en-US" sz="1200" dirty="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 dirty="0"/>
              <a:t>PPT tertiary palette</a:t>
            </a:r>
            <a:endParaRPr lang="en-US" sz="1200" b="1" dirty="0"/>
          </a:p>
          <a:p>
            <a:pPr marL="0" lvl="1"/>
            <a:r>
              <a:rPr lang="en-US" sz="1200" dirty="0"/>
              <a:t>Accent colors </a:t>
            </a:r>
            <a:r>
              <a:rPr lang="en-US" sz="1200" b="1" dirty="0"/>
              <a:t>only</a:t>
            </a:r>
            <a:r>
              <a:rPr lang="en-US" sz="1200" baseline="0" dirty="0"/>
              <a:t> </a:t>
            </a:r>
            <a:r>
              <a:rPr lang="en-US" sz="1200" dirty="0"/>
              <a:t>for use in charts and graphs </a:t>
            </a:r>
            <a:br>
              <a:rPr lang="en-US" sz="1200" dirty="0"/>
            </a:br>
            <a:r>
              <a:rPr lang="en-US" sz="1200" dirty="0"/>
              <a:t>with many data points.</a:t>
            </a:r>
          </a:p>
          <a:p>
            <a:pPr marL="0" lvl="1"/>
            <a:endParaRPr lang="en-US" sz="1200" dirty="0"/>
          </a:p>
          <a:p>
            <a:pPr marL="0" lvl="1"/>
            <a:r>
              <a:rPr lang="en-US" sz="1200" dirty="0"/>
              <a:t>These additional</a:t>
            </a:r>
            <a:r>
              <a:rPr lang="en-US" sz="1200" baseline="0" dirty="0"/>
              <a:t> colors should only be used in PowerPoint presentations when needed to clearly communicate a message to your audience. 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 dirty="0"/>
              <a:t>White</a:t>
            </a:r>
          </a:p>
          <a:p>
            <a:r>
              <a:rPr lang="en-US" sz="900" dirty="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dirty="0"/>
              <a:t>RTX secondary palette</a:t>
            </a:r>
          </a:p>
          <a:p>
            <a:pPr marL="0" lvl="1"/>
            <a:r>
              <a:rPr lang="en-US" sz="1200" dirty="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 dirty="0"/>
              <a:t>Predominant brand colors to be used for all presentations.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 dirty="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 dirty="0">
                <a:solidFill>
                  <a:schemeClr val="tx1"/>
                </a:solidFill>
              </a:rPr>
              <a:t>Cool Gray 5</a:t>
            </a:r>
          </a:p>
          <a:p>
            <a:r>
              <a:rPr lang="en-US" sz="900" dirty="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 dirty="0">
                <a:solidFill>
                  <a:schemeClr val="tx1"/>
                </a:solidFill>
              </a:rPr>
              <a:t>Cool Gray 1</a:t>
            </a:r>
          </a:p>
          <a:p>
            <a:r>
              <a:rPr lang="en-US" sz="900" dirty="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Red 186</a:t>
            </a:r>
          </a:p>
          <a:p>
            <a:r>
              <a:rPr lang="en-US" sz="900" dirty="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Black</a:t>
            </a:r>
          </a:p>
          <a:p>
            <a:r>
              <a:rPr lang="en-US" sz="900" dirty="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B6853-D5D2-9CF3-7569-F7A7B7E6843C}"/>
              </a:ext>
            </a:extLst>
          </p:cNvPr>
          <p:cNvSpPr txBox="1"/>
          <p:nvPr/>
        </p:nvSpPr>
        <p:spPr>
          <a:xfrm>
            <a:off x="6591631" y="5313257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: Jeba </a:t>
            </a:r>
            <a:r>
              <a:rPr lang="en-US"/>
              <a:t>Selvan Andrew 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730E7-C008-4180-6C02-3F79225489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First Two Layers (F2L) phase's enormous computational complexity is the solver's main drawback. A scramble's difficulty lies not only in its duration but also in the particular state it induces.</a:t>
            </a:r>
          </a:p>
          <a:p>
            <a:r>
              <a:rPr lang="en-US" dirty="0"/>
              <a:t>Low-to-medium complexity scrambles, such as our 8-move example, can be consistently solved by our A* </a:t>
            </a:r>
            <a:r>
              <a:rPr lang="en-US" dirty="0" err="1"/>
              <a:t>search.The</a:t>
            </a:r>
            <a:r>
              <a:rPr lang="en-US" dirty="0"/>
              <a:t> search may go beyond its set depth (</a:t>
            </a:r>
            <a:r>
              <a:rPr lang="en-US" dirty="0" err="1"/>
              <a:t>max_steps</a:t>
            </a:r>
            <a:r>
              <a:rPr lang="en-US" dirty="0"/>
              <a:t>) for extremely complicated scrambles before a solution is found.</a:t>
            </a:r>
          </a:p>
          <a:p>
            <a:r>
              <a:rPr lang="en-US" dirty="0"/>
              <a:t>An entirely algorithmic F2L might be included in a later version.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A23E0D-C25E-89AF-EF3E-1CFC3BAC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Limitations &amp; Future Work</a:t>
            </a:r>
            <a:br>
              <a:rPr lang="en-IN" dirty="0"/>
            </a:b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0EB5A-4370-A6C3-FD2B-0879087D7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7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7F66FD-AEB7-B9B5-D981-545A2ED141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475999"/>
            <a:ext cx="10829543" cy="4737987"/>
          </a:xfrm>
        </p:spPr>
        <p:txBody>
          <a:bodyPr/>
          <a:lstStyle/>
          <a:p>
            <a:r>
              <a:rPr lang="en-IN" dirty="0"/>
              <a:t>8 move scramble</a:t>
            </a:r>
            <a:br>
              <a:rPr lang="en-IN" dirty="0"/>
            </a:br>
            <a:r>
              <a:rPr lang="en-IN" dirty="0"/>
              <a:t>	</a:t>
            </a:r>
            <a:r>
              <a:rPr lang="pt-BR" dirty="0"/>
              <a:t>R U R' U R U2 R’ U</a:t>
            </a:r>
          </a:p>
          <a:p>
            <a:r>
              <a:rPr lang="pt-BR" dirty="0"/>
              <a:t>5 move scramble</a:t>
            </a:r>
            <a:br>
              <a:rPr lang="pt-BR" dirty="0"/>
            </a:br>
            <a:r>
              <a:rPr lang="pt-BR" dirty="0"/>
              <a:t>	F R U R' F’</a:t>
            </a:r>
          </a:p>
          <a:p>
            <a:r>
              <a:rPr lang="pt-BR" dirty="0"/>
              <a:t>6 move scramble</a:t>
            </a:r>
            <a:br>
              <a:rPr lang="en-IN" dirty="0"/>
            </a:br>
            <a:r>
              <a:rPr lang="en-IN" dirty="0"/>
              <a:t>	</a:t>
            </a:r>
            <a:r>
              <a:rPr lang="pt-BR" dirty="0"/>
              <a:t> R U R' U R U’</a:t>
            </a:r>
          </a:p>
          <a:p>
            <a:r>
              <a:rPr lang="pt-BR" dirty="0"/>
              <a:t>3 move Scramble</a:t>
            </a:r>
            <a:br>
              <a:rPr lang="pt-BR" dirty="0"/>
            </a:br>
            <a:r>
              <a:rPr lang="pt-BR" dirty="0"/>
              <a:t>	R R’ U</a:t>
            </a:r>
          </a:p>
          <a:p>
            <a:r>
              <a:rPr lang="pt-BR" dirty="0"/>
              <a:t>4 move Scramble</a:t>
            </a:r>
            <a:br>
              <a:rPr lang="pt-BR" dirty="0"/>
            </a:br>
            <a:r>
              <a:rPr lang="pt-BR" dirty="0"/>
              <a:t>	F U L D'</a:t>
            </a:r>
            <a:br>
              <a:rPr lang="pt-BR" dirty="0"/>
            </a:br>
            <a:r>
              <a:rPr lang="pt-BR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7A0776-AA11-EC4F-FA3F-DD7B9B64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Cases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BB11D-9DAF-6812-27E5-77A9433F0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68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09C53C-BFBA-DAF1-EDE7-8C487117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Evolutionary Cube Solver(SECS ++)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EB65C-F72C-32F4-73BC-459F8181C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571858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4FFADC-FE18-10F9-F05B-93B665B8A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The method we used to solve the cube is “Phased Solving”</a:t>
            </a:r>
          </a:p>
          <a:p>
            <a:r>
              <a:rPr lang="en-US" dirty="0"/>
              <a:t> we divided the issue into three rational, consecutive stages:</a:t>
            </a:r>
            <a:br>
              <a:rPr lang="en-US" dirty="0"/>
            </a:br>
            <a:r>
              <a:rPr lang="en-US" dirty="0"/>
              <a:t>		1.Cross  - used to build initial foundation </a:t>
            </a:r>
            <a:br>
              <a:rPr lang="en-US" dirty="0"/>
            </a:br>
            <a:r>
              <a:rPr lang="en-US" dirty="0"/>
              <a:t>		2.F2L(First Two Layer) – the majority of the cube is 							   solved in this </a:t>
            </a:r>
            <a:br>
              <a:rPr lang="en-US" dirty="0"/>
            </a:br>
            <a:r>
              <a:rPr lang="en-US" dirty="0"/>
              <a:t>		3.Last layer – completion using the final pattern analyzer</a:t>
            </a:r>
          </a:p>
          <a:p>
            <a:r>
              <a:rPr lang="en-US" dirty="0"/>
              <a:t>This process helps us to reduce the complexity of the problem at every single level to give a more  focused and efficient search that is more important in this high possibility problem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C14515-E8C9-E024-FD87-5DF396FD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Approach to the problem		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EBEB0-D5F9-4B4B-7B30-9FD5ABF40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79547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C60721-A867-CD97-4895-93058873A3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476000"/>
            <a:ext cx="10829543" cy="4757652"/>
          </a:xfrm>
        </p:spPr>
        <p:txBody>
          <a:bodyPr/>
          <a:lstStyle/>
          <a:p>
            <a:r>
              <a:rPr lang="en-IN" dirty="0"/>
              <a:t>The issue with the current solvers is that they use brute force algorithms more frequently or have a large lookup table which makes the algorithm more complex and difficult to analyse and explain</a:t>
            </a:r>
          </a:p>
          <a:p>
            <a:r>
              <a:rPr lang="en-IN" dirty="0"/>
              <a:t>To address this gap our SECS ++ comes with a solution by presenting the framework of</a:t>
            </a:r>
            <a:br>
              <a:rPr lang="en-IN" dirty="0"/>
            </a:br>
            <a:r>
              <a:rPr lang="en-IN" dirty="0"/>
              <a:t>		1.Custom Heuristics</a:t>
            </a:r>
            <a:br>
              <a:rPr lang="en-IN" dirty="0"/>
            </a:br>
            <a:r>
              <a:rPr lang="en-IN" dirty="0"/>
              <a:t>		2.Adaptive search by integrating A* algorithm</a:t>
            </a:r>
            <a:br>
              <a:rPr lang="en-IN" dirty="0"/>
            </a:br>
            <a:r>
              <a:rPr lang="en-IN" dirty="0"/>
              <a:t>		3. Balances Interpretability and Efficiency by the 			    combination of intelligent search algorithm with a 			    phased structured approach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816D17-8A6D-4A30-0181-183301F3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Addressing the Research Gap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60EE3-8A1E-C209-02F4-4833E302C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35512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96A1E1-50C3-443C-C871-A66B6B104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475999"/>
            <a:ext cx="10829543" cy="4430595"/>
          </a:xfrm>
        </p:spPr>
        <p:txBody>
          <a:bodyPr/>
          <a:lstStyle/>
          <a:p>
            <a:r>
              <a:rPr lang="en-IN" dirty="0"/>
              <a:t>The cube representation is done by a flat </a:t>
            </a:r>
            <a:r>
              <a:rPr lang="en-IN" dirty="0" err="1"/>
              <a:t>dictonary</a:t>
            </a:r>
            <a:r>
              <a:rPr lang="en-IN" dirty="0"/>
              <a:t> data structure </a:t>
            </a:r>
            <a:br>
              <a:rPr lang="en-IN" dirty="0"/>
            </a:br>
            <a:r>
              <a:rPr lang="en-IN" dirty="0"/>
              <a:t>by employing each of the colour value as a sticker </a:t>
            </a:r>
            <a:r>
              <a:rPr lang="en-IN" dirty="0" err="1"/>
              <a:t>ina</a:t>
            </a:r>
            <a:r>
              <a:rPr lang="en-IN" dirty="0"/>
              <a:t> key value pair (</a:t>
            </a:r>
            <a:r>
              <a:rPr lang="en-IN" dirty="0" err="1"/>
              <a:t>eg</a:t>
            </a:r>
            <a:r>
              <a:rPr lang="en-IN" dirty="0"/>
              <a:t> ..,‘U0’ , ‘b’)</a:t>
            </a:r>
          </a:p>
          <a:p>
            <a:r>
              <a:rPr lang="en-IN" dirty="0"/>
              <a:t>The need to use a flat </a:t>
            </a:r>
            <a:r>
              <a:rPr lang="en-IN" dirty="0" err="1"/>
              <a:t>dictonary</a:t>
            </a:r>
            <a:r>
              <a:rPr lang="en-IN" dirty="0"/>
              <a:t> is for the following reasons </a:t>
            </a:r>
            <a:br>
              <a:rPr lang="en-IN" dirty="0"/>
            </a:br>
            <a:r>
              <a:rPr lang="en-IN" dirty="0"/>
              <a:t>	1.</a:t>
            </a:r>
            <a:r>
              <a:rPr lang="en-US" dirty="0"/>
              <a:t> Speed: It offers immediate, O(1) access to the color of any 	    sticker, which is essential for functionality.</a:t>
            </a:r>
            <a:br>
              <a:rPr lang="en-US" dirty="0"/>
            </a:br>
            <a:r>
              <a:rPr lang="en-US" dirty="0"/>
              <a:t>	2. Clarity &amp; Safety: Safe, immutable state copies are possible, 	     and the model is easily debugged due to its human-		     readable nature.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IN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F52D5-3413-5492-6199-68EE2589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foundation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F635B-3DFA-3BEE-03B7-FF432653C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9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DE29F1-0EB7-9BC1-66A2-7D1D24936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475999"/>
            <a:ext cx="10829543" cy="4816645"/>
          </a:xfrm>
        </p:spPr>
        <p:txBody>
          <a:bodyPr/>
          <a:lstStyle/>
          <a:p>
            <a:r>
              <a:rPr lang="en-US" dirty="0"/>
              <a:t>The central engine The robust A* (A-star) search algorithm, a fundamental component of AI pathfinding, is at the core of our solver. Because it searches purposefully rather than aimlessly, A* is better than more basic search techniques.</a:t>
            </a:r>
          </a:p>
          <a:p>
            <a:r>
              <a:rPr lang="en-US" dirty="0"/>
              <a:t>The A * algorithm works cleverly by  minimizing the total cost function, f(n), for each possible cube state n in order to determine the most effective route to a solution.</a:t>
            </a:r>
          </a:p>
          <a:p>
            <a:r>
              <a:rPr lang="pt-BR" dirty="0"/>
              <a:t>The A* Formula:f(n)=g(n)+cubeeval(n)</a:t>
            </a:r>
          </a:p>
          <a:p>
            <a:r>
              <a:rPr lang="pt-BR" dirty="0"/>
              <a:t>Where,</a:t>
            </a:r>
            <a:br>
              <a:rPr lang="pt-BR" dirty="0"/>
            </a:br>
            <a:r>
              <a:rPr lang="pt-BR" dirty="0"/>
              <a:t>	g(n)  - path cost 		cubeeval(n) – custom heuristic function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2F5924-972B-131D-CDA6-0C01A170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Mathematical Foundation : A* Search Algorithm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83245-4BA9-AFC7-C7C6-9C6810EE9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51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6326B0-3275-FCEB-70DE-77D30E4B76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475999"/>
            <a:ext cx="10829543" cy="4796981"/>
          </a:xfrm>
        </p:spPr>
        <p:txBody>
          <a:bodyPr/>
          <a:lstStyle/>
          <a:p>
            <a:r>
              <a:rPr lang="en-IN" dirty="0"/>
              <a:t>The key innovation of my project is the custom heuristic which </a:t>
            </a:r>
            <a:r>
              <a:rPr lang="en-IN" dirty="0" err="1"/>
              <a:t>iv’e</a:t>
            </a:r>
            <a:r>
              <a:rPr lang="en-IN" dirty="0"/>
              <a:t> designed and named as the </a:t>
            </a:r>
            <a:r>
              <a:rPr lang="en-IN" dirty="0" err="1"/>
              <a:t>cubeeval</a:t>
            </a:r>
            <a:r>
              <a:rPr lang="en-IN" dirty="0"/>
              <a:t>() function</a:t>
            </a:r>
          </a:p>
          <a:p>
            <a:r>
              <a:rPr lang="en-US" dirty="0"/>
              <a:t>Our function combines two distinct metrics to assess the cube's state</a:t>
            </a:r>
            <a:br>
              <a:rPr lang="en-US" dirty="0"/>
            </a:br>
            <a:r>
              <a:rPr lang="en-US" dirty="0"/>
              <a:t>	1.Misalignment(H </a:t>
            </a:r>
            <a:r>
              <a:rPr lang="en-US" sz="2000" i="1" dirty="0"/>
              <a:t>diff</a:t>
            </a:r>
            <a:r>
              <a:rPr lang="en-US" dirty="0"/>
              <a:t>​ ): A straightforward tally of the stickers that are positioned incorrectly.</a:t>
            </a:r>
            <a:br>
              <a:rPr lang="en-IN" dirty="0"/>
            </a:br>
            <a:r>
              <a:rPr lang="en-IN" dirty="0"/>
              <a:t>	2.Entropy(E) : </a:t>
            </a:r>
            <a:r>
              <a:rPr lang="en-US" dirty="0"/>
              <a:t>measure the color "disorder" on each face.</a:t>
            </a:r>
          </a:p>
          <a:p>
            <a:r>
              <a:rPr lang="en-IN" b="1" dirty="0"/>
              <a:t>The Heuristic Formula:</a:t>
            </a:r>
            <a:r>
              <a:rPr lang="en-IN" dirty="0"/>
              <a:t> </a:t>
            </a:r>
            <a:r>
              <a:rPr lang="en-IN" dirty="0" err="1"/>
              <a:t>cubeeval</a:t>
            </a:r>
            <a:r>
              <a:rPr lang="en-IN" dirty="0"/>
              <a:t>(n)=</a:t>
            </a:r>
            <a:r>
              <a:rPr lang="en-IN" dirty="0" err="1"/>
              <a:t>a⋅H</a:t>
            </a:r>
            <a:r>
              <a:rPr lang="en-IN" sz="1800" i="1" dirty="0" err="1"/>
              <a:t>diff</a:t>
            </a:r>
            <a:r>
              <a:rPr lang="en-IN" sz="1800" i="1" dirty="0"/>
              <a:t>​</a:t>
            </a:r>
            <a:r>
              <a:rPr lang="en-IN" dirty="0"/>
              <a:t>(n)+</a:t>
            </a:r>
            <a:r>
              <a:rPr lang="en-IN" dirty="0" err="1"/>
              <a:t>b⋅E</a:t>
            </a:r>
            <a:r>
              <a:rPr lang="en-IN" dirty="0"/>
              <a:t>(n)</a:t>
            </a:r>
            <a:br>
              <a:rPr lang="en-US" dirty="0"/>
            </a:br>
            <a:r>
              <a:rPr lang="en-US" dirty="0"/>
              <a:t>where,</a:t>
            </a:r>
            <a:br>
              <a:rPr lang="en-US" dirty="0"/>
            </a:br>
            <a:r>
              <a:rPr lang="en-US" dirty="0"/>
              <a:t>	a , b are the </a:t>
            </a:r>
            <a:r>
              <a:rPr lang="en-US" dirty="0" err="1"/>
              <a:t>turnable</a:t>
            </a:r>
            <a:r>
              <a:rPr lang="en-US" dirty="0"/>
              <a:t> weights that are calculated for each phase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12777-6B3E-96BC-7B76-4911B186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Mathematical Foundation :  </a:t>
            </a:r>
            <a:r>
              <a:rPr lang="en-IN" dirty="0" err="1"/>
              <a:t>cubeeval</a:t>
            </a:r>
            <a:r>
              <a:rPr lang="en-IN" dirty="0"/>
              <a:t>(n) 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DA4DE-5A19-CB35-2001-566A70F82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7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AA5CBC-C38D-9555-6748-7171A4D23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The sophisticated, specially-crafted </a:t>
            </a:r>
            <a:r>
              <a:rPr lang="en-US" sz="2400" dirty="0" err="1"/>
              <a:t>cubeeval</a:t>
            </a:r>
            <a:r>
              <a:rPr lang="en-US" sz="2400" dirty="0"/>
              <a:t>(n) heuristic was combined with the reliable, pathfinding framework of A* to produce the final, successful solver. The solver can navigate the cube's 43 quintillion possible states with intelligence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56397-7427-3207-5E97-CA53AFBF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Combination and Final Result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1BE1-3188-9652-347E-7D2552E6D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58F180-838F-063B-B858-F3D0B8A6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555" y="2761804"/>
            <a:ext cx="5120580" cy="33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3818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3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Props1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4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150</TotalTime>
  <Words>1324</Words>
  <Application>Microsoft Office PowerPoint</Application>
  <PresentationFormat>Widescreen</PresentationFormat>
  <Paragraphs>73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Solve Rubik’s Cube</vt:lpstr>
      <vt:lpstr>Structured Evolutionary Cube Solver(SECS ++)</vt:lpstr>
      <vt:lpstr>My Approach to the problem   </vt:lpstr>
      <vt:lpstr>Addressing the Research Gap</vt:lpstr>
      <vt:lpstr>Technical foundation </vt:lpstr>
      <vt:lpstr>Mathematical Foundation : A* Search Algorithm </vt:lpstr>
      <vt:lpstr>Mathematical Foundation :  cubeeval(n)  </vt:lpstr>
      <vt:lpstr>Combination and Final Result</vt:lpstr>
      <vt:lpstr>Algorithm Limitations &amp; Future Work </vt:lpstr>
      <vt:lpstr>Test Cases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Andrew Jebaselvan Prem Anand</cp:lastModifiedBy>
  <cp:revision>5</cp:revision>
  <dcterms:created xsi:type="dcterms:W3CDTF">2025-07-11T03:39:18Z</dcterms:created>
  <dcterms:modified xsi:type="dcterms:W3CDTF">2025-08-02T08:04:53Z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